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2" r:id="rId6"/>
    <p:sldId id="263" r:id="rId7"/>
    <p:sldId id="269" r:id="rId8"/>
    <p:sldId id="268" r:id="rId9"/>
    <p:sldId id="264" r:id="rId10"/>
    <p:sldId id="265" r:id="rId11"/>
    <p:sldId id="266" r:id="rId12"/>
    <p:sldId id="267" r:id="rId13"/>
    <p:sldId id="261" r:id="rId14"/>
    <p:sldId id="272" r:id="rId15"/>
    <p:sldId id="270" r:id="rId16"/>
    <p:sldId id="273" r:id="rId17"/>
    <p:sldId id="271" r:id="rId18"/>
    <p:sldId id="25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 varScale="1">
        <p:scale>
          <a:sx n="90" d="100"/>
          <a:sy n="90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D13D9-638E-1942-BF6D-A0101D8AE78E}" type="datetimeFigureOut">
              <a:rPr lang="en-HU" smtClean="0"/>
              <a:t>2023. 05. 22.</a:t>
            </a:fld>
            <a:endParaRPr lang="en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19D86-F408-F043-8393-069A9EF2529F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238655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119D86-F408-F043-8393-069A9EF2529F}" type="slidenum">
              <a:rPr lang="en-HU" smtClean="0"/>
              <a:t>9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606723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E440231-8DCC-48AA-ABEF-1F8D29FA8B99}" type="datetimeFigureOut">
              <a:rPr lang="hu-HU" smtClean="0"/>
              <a:t>2023. 05. 22.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1566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2023. 05. 22.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261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2023. 05. 22.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9265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2023. 05. 22.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176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2023. 05. 22.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3748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2023. 05. 22.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35027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2023. 05. 22.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9419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2023. 05. 22.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66821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2023. 05. 22.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4540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2023. 05. 22.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2435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2023. 05. 22.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4108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2023. 05. 22.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0758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2023. 05. 22.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0690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2023. 05. 22.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039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2023. 05. 22.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954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2023. 05. 22.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731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0231-8DCC-48AA-ABEF-1F8D29FA8B99}" type="datetimeFigureOut">
              <a:rPr lang="hu-HU" smtClean="0"/>
              <a:t>2023. 05. 22.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9774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40231-8DCC-48AA-ABEF-1F8D29FA8B99}" type="datetimeFigureOut">
              <a:rPr lang="hu-HU" smtClean="0"/>
              <a:t>2023. 05. 22.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F0A4D-AC92-40C8-8077-1D812F15434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1667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noaa-nos-coastal-lidar-pds.s3.amazonaws.com/laz/geoid18/102/index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D753A1-2B74-52B7-767E-A35F800404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5400" b="1" i="0" cap="none" dirty="0">
                <a:solidFill>
                  <a:schemeClr val="bg1"/>
                </a:solidFill>
                <a:effectLst/>
              </a:rPr>
              <a:t>DEM generálás és épület detektálás </a:t>
            </a:r>
            <a:r>
              <a:rPr lang="hu-HU" sz="5400" b="1" i="0" cap="none" dirty="0" err="1">
                <a:solidFill>
                  <a:schemeClr val="bg1"/>
                </a:solidFill>
                <a:effectLst/>
              </a:rPr>
              <a:t>LiDAR</a:t>
            </a:r>
            <a:r>
              <a:rPr lang="hu-HU" sz="5400" b="1" i="0" cap="none" dirty="0">
                <a:solidFill>
                  <a:schemeClr val="bg1"/>
                </a:solidFill>
                <a:effectLst/>
              </a:rPr>
              <a:t> alapon</a:t>
            </a:r>
            <a:endParaRPr lang="hu-HU" sz="5400" cap="none" dirty="0">
              <a:solidFill>
                <a:schemeClr val="bg1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4C3876A-708C-A9CD-E2EB-2C038A1B94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sz="3200" cap="none" dirty="0"/>
              <a:t>Készítette: </a:t>
            </a:r>
            <a:r>
              <a:rPr lang="hu-HU" sz="3200" b="1" cap="none" dirty="0" err="1"/>
              <a:t>Yoo</a:t>
            </a:r>
            <a:r>
              <a:rPr lang="hu-HU" sz="3200" b="1" cap="none" dirty="0"/>
              <a:t> </a:t>
            </a:r>
            <a:r>
              <a:rPr lang="hu-HU" sz="3200" b="1" cap="none" dirty="0" err="1"/>
              <a:t>Sungdi</a:t>
            </a:r>
            <a:r>
              <a:rPr lang="hu-HU" sz="3200" b="1" cap="none" dirty="0"/>
              <a:t> Diána</a:t>
            </a:r>
            <a:r>
              <a:rPr lang="hu-HU" sz="3200" cap="none" dirty="0"/>
              <a:t>, </a:t>
            </a:r>
            <a:r>
              <a:rPr lang="hu-HU" sz="3200" b="1" cap="none" dirty="0"/>
              <a:t>Balázs Bálint</a:t>
            </a:r>
          </a:p>
        </p:txBody>
      </p:sp>
    </p:spTree>
    <p:extLst>
      <p:ext uri="{BB962C8B-B14F-4D97-AF65-F5344CB8AC3E}">
        <p14:creationId xmlns:p14="http://schemas.microsoft.com/office/powerpoint/2010/main" val="56404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DEF51-9774-51DC-992C-CC8067856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U" dirty="0"/>
              <a:t>Eredmények és analízis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0C330-F025-B79C-4858-AA8933897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HU" dirty="0">
                <a:solidFill>
                  <a:schemeClr val="bg1"/>
                </a:solidFill>
              </a:rPr>
              <a:t>Az épületek detektálásának eredménye (ebbe nem tartozik bele a fákkal eltakart épületek):</a:t>
            </a:r>
          </a:p>
          <a:p>
            <a:pPr lvl="1"/>
            <a:r>
              <a:rPr lang="en-HU" dirty="0">
                <a:solidFill>
                  <a:schemeClr val="bg1"/>
                </a:solidFill>
              </a:rPr>
              <a:t>1-es adathalmaz: ~80%</a:t>
            </a:r>
          </a:p>
          <a:p>
            <a:pPr lvl="1"/>
            <a:r>
              <a:rPr lang="en-HU" dirty="0">
                <a:solidFill>
                  <a:schemeClr val="bg1"/>
                </a:solidFill>
              </a:rPr>
              <a:t>2-es adathalmaz: ~93%</a:t>
            </a:r>
          </a:p>
          <a:p>
            <a:r>
              <a:rPr lang="en-HU" dirty="0">
                <a:solidFill>
                  <a:schemeClr val="bg1"/>
                </a:solidFill>
              </a:rPr>
              <a:t>Az 1-es adathalmaz több “íves” épületet tartalmaz, így ezért kaptunk gyengébb eredeményt.</a:t>
            </a:r>
          </a:p>
          <a:p>
            <a:r>
              <a:rPr lang="en-HU" dirty="0">
                <a:solidFill>
                  <a:schemeClr val="bg1"/>
                </a:solidFill>
              </a:rPr>
              <a:t>Megoldás: </a:t>
            </a:r>
          </a:p>
          <a:p>
            <a:pPr lvl="1"/>
            <a:r>
              <a:rPr lang="en-HU" dirty="0">
                <a:solidFill>
                  <a:schemeClr val="bg1"/>
                </a:solidFill>
              </a:rPr>
              <a:t>A síkbeli aspektus-meghatározás küszöbe lazítható =&gt; elzárási hibát fog okozni</a:t>
            </a:r>
          </a:p>
          <a:p>
            <a:pPr lvl="1"/>
            <a:r>
              <a:rPr lang="en-HU" dirty="0">
                <a:solidFill>
                  <a:schemeClr val="bg1"/>
                </a:solidFill>
              </a:rPr>
              <a:t>Összetett felületi modellek alkalmazása a nem sík tetők észlelésére</a:t>
            </a:r>
          </a:p>
        </p:txBody>
      </p:sp>
    </p:spTree>
    <p:extLst>
      <p:ext uri="{BB962C8B-B14F-4D97-AF65-F5344CB8AC3E}">
        <p14:creationId xmlns:p14="http://schemas.microsoft.com/office/powerpoint/2010/main" val="1956148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7AB8-4CE8-A630-E3F8-9681D480A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U" dirty="0"/>
              <a:t>Konklúzió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177B3-648B-BC2E-2D8B-E5A944654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U" dirty="0">
                <a:solidFill>
                  <a:schemeClr val="bg1"/>
                </a:solidFill>
              </a:rPr>
              <a:t>A tanulmányban bemutatott új módszer DEM generálásra és épületek detektálására: hatékony és eredményes (városi és elővárosi területeken)</a:t>
            </a:r>
          </a:p>
          <a:p>
            <a:r>
              <a:rPr lang="en-HU" dirty="0">
                <a:solidFill>
                  <a:schemeClr val="bg1"/>
                </a:solidFill>
              </a:rPr>
              <a:t> Határregulációs módszer (globális információkat is figyelembe veszi):</a:t>
            </a:r>
          </a:p>
          <a:p>
            <a:pPr lvl="1"/>
            <a:r>
              <a:rPr lang="en-HU" dirty="0">
                <a:solidFill>
                  <a:schemeClr val="bg1"/>
                </a:solidFill>
              </a:rPr>
              <a:t> Ígéretes eredményeket hoz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</a:t>
            </a:r>
            <a:r>
              <a:rPr lang="en-HU" dirty="0">
                <a:solidFill>
                  <a:schemeClr val="bg1"/>
                </a:solidFill>
              </a:rPr>
              <a:t> számítási költség jobb, mint az MDL módszernél</a:t>
            </a:r>
          </a:p>
        </p:txBody>
      </p:sp>
    </p:spTree>
    <p:extLst>
      <p:ext uri="{BB962C8B-B14F-4D97-AF65-F5344CB8AC3E}">
        <p14:creationId xmlns:p14="http://schemas.microsoft.com/office/powerpoint/2010/main" val="1109432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DDA03-E06D-1A5B-3DAC-2E606DDF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U" dirty="0"/>
              <a:t>További tanulmányok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A2F5D-17E4-4326-BE5B-3A412D9E1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U" dirty="0">
                <a:solidFill>
                  <a:schemeClr val="bg1"/>
                </a:solidFill>
              </a:rPr>
              <a:t>3D-s épületmodell rekonstrukció</a:t>
            </a:r>
          </a:p>
          <a:p>
            <a:r>
              <a:rPr lang="en-HU" dirty="0">
                <a:solidFill>
                  <a:schemeClr val="bg1"/>
                </a:solidFill>
              </a:rPr>
              <a:t>Nem sík felületű épületek észlelése</a:t>
            </a:r>
          </a:p>
          <a:p>
            <a:r>
              <a:rPr lang="en-HU" dirty="0">
                <a:solidFill>
                  <a:schemeClr val="bg1"/>
                </a:solidFill>
              </a:rPr>
              <a:t>Épület detektálás és rekonstrukció több adatforrásból, mint például:</a:t>
            </a:r>
          </a:p>
          <a:p>
            <a:pPr lvl="1"/>
            <a:r>
              <a:rPr lang="en-HU" dirty="0">
                <a:solidFill>
                  <a:schemeClr val="bg1"/>
                </a:solidFill>
              </a:rPr>
              <a:t>Lidar</a:t>
            </a:r>
          </a:p>
          <a:p>
            <a:pPr lvl="1"/>
            <a:r>
              <a:rPr lang="en-HU" dirty="0">
                <a:solidFill>
                  <a:schemeClr val="bg1"/>
                </a:solidFill>
              </a:rPr>
              <a:t>Színes és </a:t>
            </a:r>
            <a:r>
              <a:rPr lang="hu-HU" dirty="0" err="1">
                <a:solidFill>
                  <a:schemeClr val="bg1"/>
                </a:solidFill>
              </a:rPr>
              <a:t>hiperspektrális</a:t>
            </a:r>
            <a:r>
              <a:rPr lang="hu-HU" dirty="0">
                <a:solidFill>
                  <a:schemeClr val="bg1"/>
                </a:solidFill>
              </a:rPr>
              <a:t> képek</a:t>
            </a:r>
          </a:p>
        </p:txBody>
      </p:sp>
    </p:spTree>
    <p:extLst>
      <p:ext uri="{BB962C8B-B14F-4D97-AF65-F5344CB8AC3E}">
        <p14:creationId xmlns:p14="http://schemas.microsoft.com/office/powerpoint/2010/main" val="654242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7533CD-0524-B016-53D3-F31BE70A3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Megvalósítási tervek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076594-BAA3-C236-5812-5414ABF4E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Adat és/vagy gyorsaság függő</a:t>
            </a:r>
          </a:p>
          <a:p>
            <a:r>
              <a:rPr lang="hu-HU" dirty="0">
                <a:solidFill>
                  <a:schemeClr val="bg1"/>
                </a:solidFill>
              </a:rPr>
              <a:t>Cél: Python </a:t>
            </a:r>
            <a:r>
              <a:rPr lang="hu-HU" dirty="0" err="1">
                <a:solidFill>
                  <a:schemeClr val="bg1"/>
                </a:solidFill>
              </a:rPr>
              <a:t>libekkel</a:t>
            </a:r>
            <a:r>
              <a:rPr lang="hu-HU" dirty="0">
                <a:solidFill>
                  <a:schemeClr val="bg1"/>
                </a:solidFill>
              </a:rPr>
              <a:t>: </a:t>
            </a:r>
            <a:r>
              <a:rPr lang="hu-HU" dirty="0" err="1">
                <a:solidFill>
                  <a:schemeClr val="bg1"/>
                </a:solidFill>
              </a:rPr>
              <a:t>Laspy</a:t>
            </a:r>
            <a:r>
              <a:rPr lang="hu-HU" dirty="0">
                <a:solidFill>
                  <a:schemeClr val="bg1"/>
                </a:solidFill>
              </a:rPr>
              <a:t>, </a:t>
            </a:r>
            <a:r>
              <a:rPr lang="hu-HU" dirty="0" err="1">
                <a:solidFill>
                  <a:schemeClr val="bg1"/>
                </a:solidFill>
              </a:rPr>
              <a:t>PyLidar</a:t>
            </a:r>
            <a:r>
              <a:rPr lang="hu-HU" dirty="0">
                <a:solidFill>
                  <a:schemeClr val="bg1"/>
                </a:solidFill>
              </a:rPr>
              <a:t>, </a:t>
            </a:r>
            <a:r>
              <a:rPr lang="hu-HU" dirty="0" err="1">
                <a:solidFill>
                  <a:schemeClr val="bg1"/>
                </a:solidFill>
              </a:rPr>
              <a:t>lidar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Ha lassúak lennének a </a:t>
            </a:r>
            <a:r>
              <a:rPr lang="hu-HU" dirty="0" err="1">
                <a:solidFill>
                  <a:schemeClr val="bg1"/>
                </a:solidFill>
              </a:rPr>
              <a:t>Pythonos</a:t>
            </a:r>
            <a:r>
              <a:rPr lang="hu-HU" dirty="0">
                <a:solidFill>
                  <a:schemeClr val="bg1"/>
                </a:solidFill>
              </a:rPr>
              <a:t> eszközök: C++ </a:t>
            </a:r>
            <a:r>
              <a:rPr lang="hu-HU" dirty="0" err="1">
                <a:solidFill>
                  <a:schemeClr val="bg1"/>
                </a:solidFill>
              </a:rPr>
              <a:t>libekkel</a:t>
            </a:r>
            <a:r>
              <a:rPr lang="hu-HU" dirty="0">
                <a:solidFill>
                  <a:schemeClr val="bg1"/>
                </a:solidFill>
              </a:rPr>
              <a:t> (</a:t>
            </a:r>
            <a:r>
              <a:rPr lang="hu-HU" dirty="0" err="1">
                <a:solidFill>
                  <a:schemeClr val="bg1"/>
                </a:solidFill>
              </a:rPr>
              <a:t>libLas</a:t>
            </a:r>
            <a:r>
              <a:rPr lang="hu-HU" dirty="0">
                <a:solidFill>
                  <a:schemeClr val="bg1"/>
                </a:solidFill>
              </a:rPr>
              <a:t>, </a:t>
            </a:r>
            <a:r>
              <a:rPr lang="hu-HU" dirty="0" err="1">
                <a:solidFill>
                  <a:schemeClr val="bg1"/>
                </a:solidFill>
              </a:rPr>
              <a:t>RichDEM</a:t>
            </a:r>
            <a:r>
              <a:rPr lang="hu-HU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4787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D614D-7693-1B7E-F134-810E5490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U" dirty="0"/>
              <a:t>Adathalmazok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56CAA-EF91-1394-152C-67749508C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U" dirty="0">
                <a:solidFill>
                  <a:schemeClr val="bg1"/>
                </a:solidFill>
              </a:rPr>
              <a:t>2001 HCFCD Lidar: Harris County Point Cloud (</a:t>
            </a:r>
            <a:r>
              <a:rPr lang="en-GB" b="0" i="0" u="none" strike="noStrike" dirty="0">
                <a:solidFill>
                  <a:schemeClr val="bg1"/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https://noaa-nos-coastal-lidar-pds.s3.amazonaws.com/laz/geoid18/102/index.html</a:t>
            </a:r>
            <a:r>
              <a:rPr lang="en-HU" dirty="0">
                <a:solidFill>
                  <a:schemeClr val="bg1"/>
                </a:solidFill>
              </a:rPr>
              <a:t>)</a:t>
            </a:r>
          </a:p>
          <a:p>
            <a:r>
              <a:rPr lang="hu-HU" dirty="0">
                <a:solidFill>
                  <a:schemeClr val="bg1"/>
                </a:solidFill>
              </a:rPr>
              <a:t>1. adathalmaz: 20011104_950.laz</a:t>
            </a:r>
          </a:p>
          <a:p>
            <a:r>
              <a:rPr lang="hu-HU" dirty="0">
                <a:solidFill>
                  <a:schemeClr val="bg1"/>
                </a:solidFill>
              </a:rPr>
              <a:t>2. adathalmaz: 20011104_959.laz</a:t>
            </a:r>
          </a:p>
        </p:txBody>
      </p:sp>
    </p:spTree>
    <p:extLst>
      <p:ext uri="{BB962C8B-B14F-4D97-AF65-F5344CB8AC3E}">
        <p14:creationId xmlns:p14="http://schemas.microsoft.com/office/powerpoint/2010/main" val="645243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5F3FE0-4CCE-CF59-C822-86D0AFDEB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HU" sz="3300"/>
              <a:t>Felhasznált Technológiák</a:t>
            </a:r>
          </a:p>
        </p:txBody>
      </p:sp>
      <p:sp useBgFill="1">
        <p:nvSpPr>
          <p:cNvPr id="55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B60E9-50EF-3318-E212-614E42C0E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570" y="2382044"/>
            <a:ext cx="5831944" cy="2335212"/>
          </a:xfrm>
        </p:spPr>
        <p:txBody>
          <a:bodyPr>
            <a:normAutofit/>
          </a:bodyPr>
          <a:lstStyle/>
          <a:p>
            <a:r>
              <a:rPr lang="en-HU" dirty="0"/>
              <a:t>Python package-k:</a:t>
            </a:r>
          </a:p>
          <a:p>
            <a:pPr lvl="1"/>
            <a:r>
              <a:rPr lang="en-GB" dirty="0"/>
              <a:t>l</a:t>
            </a:r>
            <a:r>
              <a:rPr lang="en-HU" dirty="0"/>
              <a:t>aspy</a:t>
            </a:r>
          </a:p>
          <a:p>
            <a:pPr lvl="1"/>
            <a:r>
              <a:rPr lang="en-GB" dirty="0"/>
              <a:t>o</a:t>
            </a:r>
            <a:r>
              <a:rPr lang="en-HU" dirty="0"/>
              <a:t>pen3d</a:t>
            </a:r>
          </a:p>
          <a:p>
            <a:pPr lvl="1"/>
            <a:r>
              <a:rPr lang="en-GB" dirty="0"/>
              <a:t>n</a:t>
            </a:r>
            <a:r>
              <a:rPr lang="en-HU" dirty="0"/>
              <a:t>umpy</a:t>
            </a:r>
          </a:p>
          <a:p>
            <a:pPr lvl="1"/>
            <a:r>
              <a:rPr lang="en-GB" dirty="0"/>
              <a:t>g</a:t>
            </a:r>
            <a:r>
              <a:rPr lang="en-HU" dirty="0"/>
              <a:t>dal</a:t>
            </a:r>
          </a:p>
          <a:p>
            <a:pPr lvl="1"/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1994437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F4684-3642-D1DB-D0BD-9EE0D6145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en-HU" dirty="0"/>
              <a:t>Eredmények – 1. adathalmaz</a:t>
            </a:r>
          </a:p>
        </p:txBody>
      </p:sp>
      <p:pic>
        <p:nvPicPr>
          <p:cNvPr id="5" name="Picture 4" descr="A picture containing map, screenshot, drawing, black&#10;&#10;Description automatically generated">
            <a:extLst>
              <a:ext uri="{FF2B5EF4-FFF2-40B4-BE49-F238E27FC236}">
                <a16:creationId xmlns:a16="http://schemas.microsoft.com/office/drawing/2014/main" id="{04FF1E12-3F3C-0F6A-67D3-A9E16FBA20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" r="509"/>
          <a:stretch/>
        </p:blipFill>
        <p:spPr>
          <a:xfrm>
            <a:off x="6096000" y="1350978"/>
            <a:ext cx="5029201" cy="4930775"/>
          </a:xfrm>
          <a:prstGeom prst="rect">
            <a:avLst/>
          </a:prstGeom>
        </p:spPr>
      </p:pic>
      <p:pic>
        <p:nvPicPr>
          <p:cNvPr id="7" name="Picture 6" descr="A picture containing text, map, screenshot, sketch&#10;&#10;Description automatically generated">
            <a:extLst>
              <a:ext uri="{FF2B5EF4-FFF2-40B4-BE49-F238E27FC236}">
                <a16:creationId xmlns:a16="http://schemas.microsoft.com/office/drawing/2014/main" id="{17FDEAA2-4D7B-565D-55E0-5127A699D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0" t="2732" r="9177"/>
          <a:stretch/>
        </p:blipFill>
        <p:spPr>
          <a:xfrm>
            <a:off x="1571626" y="2043330"/>
            <a:ext cx="3829050" cy="354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36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F52B9-FC31-980D-E9C8-98F184BE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en-HU" dirty="0"/>
              <a:t>Eredmények – 2. adathalmaz</a:t>
            </a:r>
          </a:p>
        </p:txBody>
      </p:sp>
      <p:pic>
        <p:nvPicPr>
          <p:cNvPr id="5" name="Picture 4" descr="A black and white image of a square&#10;&#10;Description automatically generated with low confidence">
            <a:extLst>
              <a:ext uri="{FF2B5EF4-FFF2-40B4-BE49-F238E27FC236}">
                <a16:creationId xmlns:a16="http://schemas.microsoft.com/office/drawing/2014/main" id="{679759C9-4799-4849-0828-4DCB40A7D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152" y="1478570"/>
            <a:ext cx="4606775" cy="4614530"/>
          </a:xfrm>
          <a:prstGeom prst="rect">
            <a:avLst/>
          </a:prstGeom>
        </p:spPr>
      </p:pic>
      <p:pic>
        <p:nvPicPr>
          <p:cNvPr id="7" name="Picture 6" descr="A picture containing text, screenshot, map, black and white&#10;&#10;Description automatically generated">
            <a:extLst>
              <a:ext uri="{FF2B5EF4-FFF2-40B4-BE49-F238E27FC236}">
                <a16:creationId xmlns:a16="http://schemas.microsoft.com/office/drawing/2014/main" id="{75578C61-3DA4-07F2-0367-75A69C4756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 t="4585" r="12949"/>
          <a:stretch/>
        </p:blipFill>
        <p:spPr>
          <a:xfrm>
            <a:off x="1785937" y="1930122"/>
            <a:ext cx="3871912" cy="371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18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CF87B8-EB43-7FD2-13B3-BBA1B5F31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hu-HU" sz="5400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334283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7E4096-3C34-08E9-FFD7-E36378F99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Bevezetés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01B994F-D026-036C-C2F5-8746F61CA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>
                <a:solidFill>
                  <a:schemeClr val="bg1"/>
                </a:solidFill>
              </a:rPr>
              <a:t>A DEM és a DSM modellek érzékenyek hibákra</a:t>
            </a:r>
          </a:p>
          <a:p>
            <a:r>
              <a:rPr lang="hu-HU" dirty="0">
                <a:solidFill>
                  <a:schemeClr val="bg1"/>
                </a:solidFill>
              </a:rPr>
              <a:t>Új metódus a felszíni pontok megkülönböztetésére</a:t>
            </a:r>
          </a:p>
          <a:p>
            <a:r>
              <a:rPr lang="hu-HU" dirty="0">
                <a:solidFill>
                  <a:schemeClr val="bg1"/>
                </a:solidFill>
              </a:rPr>
              <a:t>A folyamat részei: </a:t>
            </a:r>
            <a:r>
              <a:rPr lang="hu-HU" dirty="0" err="1">
                <a:solidFill>
                  <a:schemeClr val="bg1"/>
                </a:solidFill>
              </a:rPr>
              <a:t>pre</a:t>
            </a:r>
            <a:r>
              <a:rPr lang="hu-HU" dirty="0">
                <a:solidFill>
                  <a:schemeClr val="bg1"/>
                </a:solidFill>
              </a:rPr>
              <a:t>-processzálás, felszíni pontok </a:t>
            </a:r>
            <a:r>
              <a:rPr lang="hu-HU" dirty="0" err="1">
                <a:solidFill>
                  <a:schemeClr val="bg1"/>
                </a:solidFill>
              </a:rPr>
              <a:t>pontok</a:t>
            </a:r>
            <a:r>
              <a:rPr lang="hu-HU" dirty="0">
                <a:solidFill>
                  <a:schemeClr val="bg1"/>
                </a:solidFill>
              </a:rPr>
              <a:t> megkülönböztetése a nem felszíniektől, </a:t>
            </a:r>
            <a:r>
              <a:rPr lang="hu-HU" dirty="0" err="1">
                <a:solidFill>
                  <a:schemeClr val="bg1"/>
                </a:solidFill>
              </a:rPr>
              <a:t>dem</a:t>
            </a:r>
            <a:r>
              <a:rPr lang="hu-HU" dirty="0">
                <a:solidFill>
                  <a:schemeClr val="bg1"/>
                </a:solidFill>
              </a:rPr>
              <a:t> generálás, határvonalak meghatározása</a:t>
            </a:r>
          </a:p>
          <a:p>
            <a:r>
              <a:rPr lang="hu-HU" dirty="0">
                <a:solidFill>
                  <a:schemeClr val="bg1"/>
                </a:solidFill>
              </a:rPr>
              <a:t>Megkülönböztetés: problémás, szükség van egy </a:t>
            </a:r>
            <a:r>
              <a:rPr lang="hu-HU" dirty="0" err="1">
                <a:solidFill>
                  <a:schemeClr val="bg1"/>
                </a:solidFill>
              </a:rPr>
              <a:t>filterező</a:t>
            </a:r>
            <a:r>
              <a:rPr lang="hu-HU" dirty="0">
                <a:solidFill>
                  <a:schemeClr val="bg1"/>
                </a:solidFill>
              </a:rPr>
              <a:t> algoritmusra</a:t>
            </a:r>
          </a:p>
          <a:p>
            <a:r>
              <a:rPr lang="hu-HU" dirty="0">
                <a:solidFill>
                  <a:schemeClr val="bg1"/>
                </a:solidFill>
              </a:rPr>
              <a:t>Ötletek: lineáris </a:t>
            </a:r>
            <a:r>
              <a:rPr lang="hu-HU" dirty="0" err="1">
                <a:solidFill>
                  <a:schemeClr val="bg1"/>
                </a:solidFill>
              </a:rPr>
              <a:t>predikció</a:t>
            </a:r>
            <a:r>
              <a:rPr lang="hu-HU" dirty="0">
                <a:solidFill>
                  <a:schemeClr val="bg1"/>
                </a:solidFill>
              </a:rPr>
              <a:t> (interpolációt használ), magasságok homogenitása</a:t>
            </a:r>
          </a:p>
          <a:p>
            <a:r>
              <a:rPr lang="hu-HU" dirty="0">
                <a:solidFill>
                  <a:schemeClr val="bg1"/>
                </a:solidFill>
              </a:rPr>
              <a:t>2 adathalmaz Texas állam, Harris megyéjéből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502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7533CD-0524-B016-53D3-F31BE70A3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/>
              <a:t>Lidar</a:t>
            </a:r>
            <a:r>
              <a:rPr lang="hu-HU" dirty="0"/>
              <a:t> adat szegmentálás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076594-BAA3-C236-5812-5414ABF4E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7080237" cy="4230827"/>
          </a:xfrm>
        </p:spPr>
        <p:txBody>
          <a:bodyPr>
            <a:normAutofit fontScale="92500" lnSpcReduction="20000"/>
          </a:bodyPr>
          <a:lstStyle/>
          <a:p>
            <a:r>
              <a:rPr lang="hu-HU" dirty="0">
                <a:solidFill>
                  <a:schemeClr val="bg1"/>
                </a:solidFill>
              </a:rPr>
              <a:t>Cél: a nem felszínhez tartozó pontok eliminálása</a:t>
            </a:r>
          </a:p>
          <a:p>
            <a:r>
              <a:rPr lang="hu-HU" dirty="0">
                <a:solidFill>
                  <a:schemeClr val="bg1"/>
                </a:solidFill>
              </a:rPr>
              <a:t>Szomszédos pontokból 3x3-as ablakkal sík felületet képezni, méret vizsgálattal minden egyes pontra</a:t>
            </a:r>
          </a:p>
          <a:p>
            <a:r>
              <a:rPr lang="hu-HU" dirty="0">
                <a:solidFill>
                  <a:schemeClr val="bg1"/>
                </a:solidFill>
              </a:rPr>
              <a:t>Vizsgálatok: RMS, magasság eltérés keresése a képzett felülettel</a:t>
            </a:r>
          </a:p>
          <a:p>
            <a:r>
              <a:rPr lang="hu-HU" dirty="0">
                <a:solidFill>
                  <a:schemeClr val="bg1"/>
                </a:solidFill>
              </a:rPr>
              <a:t>RMS: 30 cm-es küszöbbel (96%-os pontosság)</a:t>
            </a:r>
          </a:p>
          <a:p>
            <a:r>
              <a:rPr lang="hu-HU" dirty="0">
                <a:solidFill>
                  <a:schemeClr val="bg1"/>
                </a:solidFill>
              </a:rPr>
              <a:t>Könnyebb feldolgozás miatt itt </a:t>
            </a:r>
            <a:r>
              <a:rPr lang="hu-HU" dirty="0" err="1">
                <a:solidFill>
                  <a:schemeClr val="bg1"/>
                </a:solidFill>
              </a:rPr>
              <a:t>griddé</a:t>
            </a:r>
            <a:r>
              <a:rPr lang="hu-HU" dirty="0">
                <a:solidFill>
                  <a:schemeClr val="bg1"/>
                </a:solidFill>
              </a:rPr>
              <a:t> alakítják a pontokat</a:t>
            </a:r>
          </a:p>
          <a:p>
            <a:r>
              <a:rPr lang="hu-HU" dirty="0">
                <a:solidFill>
                  <a:schemeClr val="bg1"/>
                </a:solidFill>
              </a:rPr>
              <a:t>Minden pont eliminálva lesz, amelyekből képzett kapcsolódó sík felület nagyobb mint a legnagyobb vizsgált épület</a:t>
            </a:r>
          </a:p>
          <a:p>
            <a:endParaRPr lang="hu-HU" dirty="0">
              <a:solidFill>
                <a:schemeClr val="bg1"/>
              </a:solidFill>
            </a:endParaRPr>
          </a:p>
          <a:p>
            <a:endParaRPr lang="hu-HU" dirty="0">
              <a:solidFill>
                <a:schemeClr val="bg1"/>
              </a:solidFill>
            </a:endParaRPr>
          </a:p>
          <a:p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0BEAB61-C4A7-4420-A2F7-E5607229B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649" y="1648028"/>
            <a:ext cx="3039016" cy="500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05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7533CD-0524-B016-53D3-F31BE70A3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/>
              <a:t>Dem</a:t>
            </a:r>
            <a:r>
              <a:rPr lang="hu-HU" dirty="0"/>
              <a:t> generálás és épület detektálás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076594-BAA3-C236-5812-5414ABF4E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hu-HU" dirty="0">
                <a:solidFill>
                  <a:schemeClr val="bg1"/>
                </a:solidFill>
              </a:rPr>
              <a:t>Lépések: </a:t>
            </a:r>
            <a:r>
              <a:rPr lang="hu-HU" dirty="0" err="1">
                <a:solidFill>
                  <a:schemeClr val="bg1"/>
                </a:solidFill>
              </a:rPr>
              <a:t>Triangulated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Irregular</a:t>
            </a:r>
            <a:r>
              <a:rPr lang="hu-HU" dirty="0">
                <a:solidFill>
                  <a:schemeClr val="bg1"/>
                </a:solidFill>
              </a:rPr>
              <a:t> Network, DEM a TIN modellből</a:t>
            </a:r>
          </a:p>
          <a:p>
            <a:r>
              <a:rPr lang="hu-HU" dirty="0">
                <a:solidFill>
                  <a:schemeClr val="bg1"/>
                </a:solidFill>
              </a:rPr>
              <a:t>Finomítás: a DEM összehasonlítása az osztályozott pontokkal, az így módosított csoportok alapján a DEM </a:t>
            </a:r>
            <a:r>
              <a:rPr lang="hu-HU" dirty="0" err="1">
                <a:solidFill>
                  <a:schemeClr val="bg1"/>
                </a:solidFill>
              </a:rPr>
              <a:t>újragenerálása</a:t>
            </a:r>
            <a:r>
              <a:rPr lang="hu-HU" dirty="0">
                <a:solidFill>
                  <a:schemeClr val="bg1"/>
                </a:solidFill>
              </a:rPr>
              <a:t> (ismétlések)</a:t>
            </a:r>
          </a:p>
          <a:p>
            <a:pPr algn="l"/>
            <a:r>
              <a:rPr lang="hu-HU" dirty="0">
                <a:solidFill>
                  <a:schemeClr val="bg1"/>
                </a:solidFill>
              </a:rPr>
              <a:t>Probléma: épületekre szűrés, Megoldás: NDSM (</a:t>
            </a:r>
            <a:r>
              <a:rPr lang="hu-HU" sz="1800" b="0" i="0" u="none" strike="noStrike" baseline="0" dirty="0" err="1">
                <a:solidFill>
                  <a:schemeClr val="bg1"/>
                </a:solidFill>
                <a:latin typeface="Tw Cen MT (Szövegtörzs)"/>
              </a:rPr>
              <a:t>Normalized</a:t>
            </a:r>
            <a:r>
              <a:rPr lang="hu-HU" sz="1800" b="0" i="0" u="none" strike="noStrike" baseline="0" dirty="0">
                <a:solidFill>
                  <a:schemeClr val="bg1"/>
                </a:solidFill>
                <a:latin typeface="Tw Cen MT (Szövegtörzs)"/>
              </a:rPr>
              <a:t> Digital Surface </a:t>
            </a:r>
            <a:r>
              <a:rPr lang="hu-HU" sz="1800" b="0" i="0" u="none" strike="noStrike" baseline="0" dirty="0" err="1">
                <a:solidFill>
                  <a:schemeClr val="bg1"/>
                </a:solidFill>
                <a:latin typeface="Tw Cen MT (Szövegtörzs)"/>
              </a:rPr>
              <a:t>Model</a:t>
            </a:r>
            <a:r>
              <a:rPr lang="hu-HU" dirty="0">
                <a:solidFill>
                  <a:schemeClr val="bg1"/>
                </a:solidFill>
                <a:latin typeface="Tw Cen MT (Szövegtörzs)"/>
              </a:rPr>
              <a:t>) </a:t>
            </a:r>
            <a:r>
              <a:rPr lang="hu-HU" dirty="0">
                <a:solidFill>
                  <a:schemeClr val="bg1"/>
                </a:solidFill>
              </a:rPr>
              <a:t>generálással</a:t>
            </a:r>
          </a:p>
          <a:p>
            <a:r>
              <a:rPr lang="hu-HU" dirty="0">
                <a:solidFill>
                  <a:schemeClr val="bg1"/>
                </a:solidFill>
              </a:rPr>
              <a:t>Szűrés: 3 m felett minden fának/épületnek számít, épületnek az számít melynek sík felülete nagyobb mint az előzetesen ismert legkisebb épület felülete</a:t>
            </a:r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23016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041569E9-DEFB-CE71-E599-5209EA708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13" y="251969"/>
            <a:ext cx="4429743" cy="635406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5C0A3828-E04C-B621-9E71-78BC7FA58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275" y="251969"/>
            <a:ext cx="4382112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7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CA44-98D3-23F7-38FC-803DB6D5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HU"/>
              <a:t>ÉpületHatárok Szabályozása</a:t>
            </a:r>
            <a:endParaRPr lang="en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8BC84-031C-3234-50F7-188627F6E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U" dirty="0">
                <a:solidFill>
                  <a:schemeClr val="bg1"/>
                </a:solidFill>
              </a:rPr>
              <a:t>MDL (Minimum Description Length) – épülethatárok szabályozása, statisztikai módszer (túl költséges)</a:t>
            </a:r>
          </a:p>
          <a:p>
            <a:r>
              <a:rPr lang="en-HU" dirty="0">
                <a:solidFill>
                  <a:schemeClr val="bg1"/>
                </a:solidFill>
              </a:rPr>
              <a:t>Új módszer a téglalap alakú épülethatárok meghatározása</a:t>
            </a:r>
          </a:p>
          <a:p>
            <a:r>
              <a:rPr lang="hu-HU" dirty="0">
                <a:solidFill>
                  <a:schemeClr val="bg1"/>
                </a:solidFill>
              </a:rPr>
              <a:t>Épülethatárokat először általánosították, hogy elkerüljék a töredezett vonalszakaszokat és a redundáns pontokat. Ezután az általánosított épülethatárokon megtörtént a szabályozás.</a:t>
            </a:r>
          </a:p>
        </p:txBody>
      </p:sp>
    </p:spTree>
    <p:extLst>
      <p:ext uri="{BB962C8B-B14F-4D97-AF65-F5344CB8AC3E}">
        <p14:creationId xmlns:p14="http://schemas.microsoft.com/office/powerpoint/2010/main" val="2435729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A4E40-67BF-440D-C09A-8D1C93A94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Épülethatárok Szabályozása - folyamatábra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BD40851-1A0B-E599-680E-6DDF7E202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34" y="2249488"/>
            <a:ext cx="7560958" cy="3541712"/>
          </a:xfrm>
        </p:spPr>
      </p:pic>
    </p:spTree>
    <p:extLst>
      <p:ext uri="{BB962C8B-B14F-4D97-AF65-F5344CB8AC3E}">
        <p14:creationId xmlns:p14="http://schemas.microsoft.com/office/powerpoint/2010/main" val="3874792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3B117-5E56-6BCE-C50F-3BA793751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HU"/>
              <a:t>Példa az épületHatárok szabályozására</a:t>
            </a:r>
            <a:endParaRPr lang="en-HU" dirty="0"/>
          </a:p>
        </p:txBody>
      </p:sp>
      <p:pic>
        <p:nvPicPr>
          <p:cNvPr id="8" name="Content Placeholder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99E2212-E84B-43B0-2226-303561799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1" y="2289295"/>
            <a:ext cx="4689234" cy="3470033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CDFD1419-F7D8-4E70-A5DD-306B79B79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357" y="2995961"/>
            <a:ext cx="4710683" cy="2056699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Globális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információkat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figyelembe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veszi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azimutok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kiszámításával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beállításával</a:t>
            </a:r>
            <a:r>
              <a:rPr lang="en-US" dirty="0">
                <a:solidFill>
                  <a:schemeClr val="bg1"/>
                </a:solidFill>
              </a:rPr>
              <a:t>, a </a:t>
            </a:r>
            <a:r>
              <a:rPr lang="en-US" dirty="0" err="1">
                <a:solidFill>
                  <a:schemeClr val="bg1"/>
                </a:solidFill>
              </a:rPr>
              <a:t>vonalszakasz-hosszak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súlyozásával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9901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A4BA62A-90C3-46AC-ABF1-DB389760F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8308F883-1FF9-4FB4-B09D-354C5819A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247AA389-59A7-40B9-9A8D-BD7594E8B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7B8DEE-168E-4768-9E4D-658261B09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pPr algn="ctr"/>
            <a:r>
              <a:rPr lang="en-HU" dirty="0"/>
              <a:t>Eredmények és analízis</a:t>
            </a:r>
          </a:p>
        </p:txBody>
      </p:sp>
      <p:pic>
        <p:nvPicPr>
          <p:cNvPr id="5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08D6736-4ACB-3C60-58DA-FA54A07865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" r="1" b="929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99BB957-1ECA-4DD2-AF2D-84C4D94B6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0116985-07B6-4432-A7C6-129152D1B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FF5C267-0D36-47E2-AF2A-8ADDA0A0C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AC0A8A87-09EE-4153-ACBA-34BCD738F1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28845CA-636E-4D43-982F-60A69EBC5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6E2981B-3779-4C07-B094-022D36D78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CF68AF7A-09BB-405A-97E2-54B636424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B0B046C9-B134-4B2D-A72D-EE8726713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7BDCF20A-0928-4450-A706-38EC67A43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0A9B8658-6A08-43AE-90A6-6DC58EE90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0E09D33C-4BEF-4E3D-9D05-7C3E204A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C144127-0703-4638-BA33-F27F2746E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34BA113B-51FC-4ACC-B554-442D60138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185614A2-022E-4370-8387-439F35108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655F15B6-A731-4942-9BF5-E84042263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2637AC00-EDD0-4AB2-BB46-92261D4CF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49CA14E2-2ACD-4C73-B26C-17681580F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7BE7C3D8-CC9A-43FB-938C-8125D25B1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41ECB971-ADF8-48CB-A78C-166DDF6D9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2B8D398E-DB17-415A-B93E-DA60EE00E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A2B49D3-85EC-4DEA-BBB9-0CE7A2D16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9F6B8E8-A133-4250-A247-BD827119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8C5D839A-A5A2-4B72-80E4-ADB4F2F4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1E66DD74-C5E3-4762-8F37-C7981591E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2CBFCFF-60D3-49AD-8F8D-634480B7A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04E9448D-8796-4687-B7F3-B669D8284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C6D7D4E7-1C3B-488A-891B-B278DE0A0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9A361889-2948-4D64-8FF8-69586FC72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502D653C-475F-42DD-B57D-A91633AA7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E41F9AF-C366-462E-BCA3-AB9B3BB21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DE7FA82A-E66F-46F3-BE37-61D6BA9ED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10646D37-C2A3-4F20-8F6E-2D2A54B7C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F0B484D8-05F9-4BB7-97D5-FF4ED4BE2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03F14E50-F3C1-4EFB-9251-BDEF30E05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B96CF9CA-5C40-428E-B9C1-CE897046B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9C38B4E1-B1E5-4C84-AA06-E00827331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05D173AA-5B2D-4244-8430-44CD01EDA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82D98822-894A-496C-B32F-06DB6014D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1B432746-B63F-4BF0-871B-B482FFADA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AFD61CC4-F10D-4243-8F2C-EDBEDC63B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A9D33800-5C44-4D40-A048-3A7A5D1D5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B0FE60E-0643-4AB3-B009-8B857A9B2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D4F681A9-E543-490E-8CD3-E87A823B6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49283399-4EE4-4FD7-B3F0-F0CD376A60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338C3E08-CA77-4D8D-8271-7B0D5DA54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BCEE46AD-ABD8-42D2-A88E-6C9B009BB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76F66B20-4D5D-49D7-A33A-46749A156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3246E8BC-BF6E-4E1B-B6DE-7834CE5CA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D61636B0-9E03-4DDB-956A-57929A4DA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150D2B7B-FD5D-4108-8637-D69673762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0A56D9FF-4177-416F-A8A5-B8C8B33CE2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E7FFBC9E-D28A-4C56-8489-77CBC051C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D33B26A-F967-4863-AC3C-9972CD4D0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73ECA63D-D3C2-460B-A352-58A4B0718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E6108A80-2A55-473F-8197-E21F1A2A2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42AECA-26E6-1B85-C7EB-CC32528AB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Van olyan épület, aminek hiányzik a határa: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Az adathatárhoz kapcsolódó épületek feldolgozása nem történt meg, mert nem voltak teljesek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Íves tetővel rendelkező épületek (az épület teteje sík kell legyen)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Néhány épületet fák takarnak el</a:t>
            </a:r>
          </a:p>
          <a:p>
            <a:pPr lvl="1"/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9590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Áramkör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Áramkör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ramkör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Áramkör</Template>
  <TotalTime>598</TotalTime>
  <Words>568</Words>
  <Application>Microsoft Macintosh PowerPoint</Application>
  <PresentationFormat>Widescreen</PresentationFormat>
  <Paragraphs>71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-apple-system</vt:lpstr>
      <vt:lpstr>Arial</vt:lpstr>
      <vt:lpstr>Calibri</vt:lpstr>
      <vt:lpstr>Tw Cen MT</vt:lpstr>
      <vt:lpstr>Tw Cen MT (Szövegtörzs)</vt:lpstr>
      <vt:lpstr>Áramkör</vt:lpstr>
      <vt:lpstr>DEM generálás és épület detektálás LiDAR alapon</vt:lpstr>
      <vt:lpstr>Bevezetés</vt:lpstr>
      <vt:lpstr>Lidar adat szegmentálás</vt:lpstr>
      <vt:lpstr>Dem generálás és épület detektálás</vt:lpstr>
      <vt:lpstr>PowerPoint Presentation</vt:lpstr>
      <vt:lpstr>ÉpületHatárok Szabályozása</vt:lpstr>
      <vt:lpstr>Épülethatárok Szabályozása - folyamatábra</vt:lpstr>
      <vt:lpstr>Példa az épületHatárok szabályozására</vt:lpstr>
      <vt:lpstr>Eredmények és analízis</vt:lpstr>
      <vt:lpstr>Eredmények és analízis</vt:lpstr>
      <vt:lpstr>Konklúzió</vt:lpstr>
      <vt:lpstr>További tanulmányok</vt:lpstr>
      <vt:lpstr>Megvalósítási tervek</vt:lpstr>
      <vt:lpstr>Adathalmazok</vt:lpstr>
      <vt:lpstr>Felhasznált Technológiák</vt:lpstr>
      <vt:lpstr>Eredmények – 1. adathalmaz</vt:lpstr>
      <vt:lpstr>Eredmények – 2. adathalmaz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 generálás és épület detektálás LiDAR alapon</dc:title>
  <dc:creator>Bálint Balázs</dc:creator>
  <cp:lastModifiedBy>Diána Yoo</cp:lastModifiedBy>
  <cp:revision>78</cp:revision>
  <dcterms:created xsi:type="dcterms:W3CDTF">2023-03-18T19:47:25Z</dcterms:created>
  <dcterms:modified xsi:type="dcterms:W3CDTF">2023-05-22T20:20:36Z</dcterms:modified>
</cp:coreProperties>
</file>